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audio1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1" d="100"/>
          <a:sy n="41" d="100"/>
        </p:scale>
        <p:origin x="-14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19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 for whatever,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 “delta”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652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other rates, like from PV = </a:t>
            </a:r>
            <a:r>
              <a:rPr lang="en-US" dirty="0" err="1" smtClean="0"/>
              <a:t>kT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02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y-dot, if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Relationship Id="rId5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Relationship Id="rId5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7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emf"/><Relationship Id="rId6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7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emf"/><Relationship Id="rId6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7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22.emf"/><Relationship Id="rId6" Type="http://schemas.openxmlformats.org/officeDocument/2006/relationships/image" Target="../media/image25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emf"/><Relationship Id="rId5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14" Type="http://schemas.openxmlformats.org/officeDocument/2006/relationships/image" Target="../media/image40.emf"/><Relationship Id="rId4" Type="http://schemas.openxmlformats.org/officeDocument/2006/relationships/image" Target="../media/image30.emf"/><Relationship Id="rId7" Type="http://schemas.openxmlformats.org/officeDocument/2006/relationships/image" Target="../media/image33.emf"/><Relationship Id="rId11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8" Type="http://schemas.openxmlformats.org/officeDocument/2006/relationships/image" Target="../media/image34.emf"/><Relationship Id="rId13" Type="http://schemas.openxmlformats.org/officeDocument/2006/relationships/image" Target="../media/image39.emf"/><Relationship Id="rId10" Type="http://schemas.openxmlformats.org/officeDocument/2006/relationships/image" Target="../media/image36.emf"/><Relationship Id="rId5" Type="http://schemas.openxmlformats.org/officeDocument/2006/relationships/image" Target="../media/image31.emf"/><Relationship Id="rId12" Type="http://schemas.openxmlformats.org/officeDocument/2006/relationships/image" Target="../media/image38.emf"/><Relationship Id="rId2" Type="http://schemas.openxmlformats.org/officeDocument/2006/relationships/notesSlide" Target="../notesSlides/notesSlide4.xml"/><Relationship Id="rId9" Type="http://schemas.openxmlformats.org/officeDocument/2006/relationships/image" Target="../media/image35.emf"/><Relationship Id="rId3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3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46.emf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Relationship Id="rId3" Type="http://schemas.openxmlformats.org/officeDocument/2006/relationships/image" Target="../media/image44.png"/><Relationship Id="rId5" Type="http://schemas.openxmlformats.org/officeDocument/2006/relationships/image" Target="../media/image45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Relationship Id="rId3" Type="http://schemas.openxmlformats.org/officeDocument/2006/relationships/image" Target="../media/image48.emf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3.emf"/><Relationship Id="rId4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bin"/><Relationship Id="rId3" Type="http://schemas.openxmlformats.org/officeDocument/2006/relationships/image" Target="../media/image50.emf"/><Relationship Id="rId5" Type="http://schemas.openxmlformats.org/officeDocument/2006/relationships/image" Target="../media/image5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877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DERIVATIVES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643" y="963527"/>
            <a:ext cx="8661620" cy="5542171"/>
          </a:xfrm>
        </p:spPr>
        <p:txBody>
          <a:bodyPr>
            <a:normAutofit/>
          </a:bodyPr>
          <a:lstStyle/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The second day of classes we looked at two situations whose resolution brought us to the same mathematical set-up: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Tangents</a:t>
            </a:r>
            <a:r>
              <a:rPr lang="en-US" b="1" dirty="0" smtClean="0">
                <a:solidFill>
                  <a:srgbClr val="0000FF"/>
                </a:solidFill>
              </a:rPr>
              <a:t> and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Velocities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Both ended up being modeled by the following: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function                            is given, as well as two numbers         and                           . We are asked to compute the limit (same limit, two formats)</a:t>
            </a:r>
          </a:p>
          <a:p>
            <a:pPr marL="0" indent="0">
              <a:lnSpc>
                <a:spcPct val="130000"/>
              </a:lnSpc>
              <a:spcBef>
                <a:spcPts val="3168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3168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198" y="4601744"/>
            <a:ext cx="1920875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044" y="4994792"/>
            <a:ext cx="445643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374" y="5013617"/>
            <a:ext cx="2397252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68" y="302460"/>
            <a:ext cx="8597086" cy="629668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 or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fact, computing these limits is one of the reasons we studied limits in the first place. The ratios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re called </a:t>
            </a:r>
            <a:r>
              <a:rPr lang="en-US" b="1" dirty="0" smtClean="0">
                <a:solidFill>
                  <a:srgbClr val="FF0000"/>
                </a:solidFill>
              </a:rPr>
              <a:t>difference quotient</a:t>
            </a:r>
            <a:r>
              <a:rPr lang="en-US" b="1" dirty="0" smtClean="0">
                <a:solidFill>
                  <a:srgbClr val="0000FF"/>
                </a:solidFill>
              </a:rPr>
              <a:t>.  Let us interpret all of this for </a:t>
            </a:r>
            <a:r>
              <a:rPr lang="en-US" b="1" dirty="0" smtClean="0">
                <a:solidFill>
                  <a:srgbClr val="FF0000"/>
                </a:solidFill>
              </a:rPr>
              <a:t>tangents </a:t>
            </a:r>
            <a:r>
              <a:rPr lang="en-US" b="1" dirty="0" smtClean="0">
                <a:solidFill>
                  <a:srgbClr val="0000FF"/>
                </a:solidFill>
              </a:rPr>
              <a:t>and for </a:t>
            </a:r>
            <a:r>
              <a:rPr lang="en-US" b="1" dirty="0" smtClean="0">
                <a:solidFill>
                  <a:srgbClr val="FF0000"/>
                </a:solidFill>
              </a:rPr>
              <a:t>velocities.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60" y="418943"/>
            <a:ext cx="3841750" cy="1521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534" y="481316"/>
            <a:ext cx="4358640" cy="1201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73" y="3367428"/>
            <a:ext cx="2827528" cy="1521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169" y="3369541"/>
            <a:ext cx="3826383" cy="132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2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3" y="302461"/>
            <a:ext cx="8569481" cy="626907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start by observing that writing out a difference ratio is rather </a:t>
            </a:r>
            <a:r>
              <a:rPr lang="en-US" b="1" dirty="0" smtClean="0">
                <a:solidFill>
                  <a:srgbClr val="660066"/>
                </a:solidFill>
              </a:rPr>
              <a:t>cumbersome</a:t>
            </a:r>
            <a:r>
              <a:rPr lang="en-US" b="1" dirty="0" smtClean="0">
                <a:solidFill>
                  <a:srgbClr val="0000FF"/>
                </a:solidFill>
              </a:rPr>
              <a:t>! We need a slicker notation.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note that the difference quotient for a function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l</a:t>
            </a:r>
            <a:r>
              <a:rPr lang="en-US" b="1" dirty="0" smtClean="0">
                <a:solidFill>
                  <a:srgbClr val="0000FF"/>
                </a:solidFill>
              </a:rPr>
              <a:t>ooks like, in either one of the two versions,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s                                    , we see that all we need is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168" y="2751795"/>
            <a:ext cx="1920875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80" y="4119561"/>
            <a:ext cx="8036941" cy="1521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879" y="5488216"/>
            <a:ext cx="2643124" cy="13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94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59" y="302460"/>
            <a:ext cx="8707504" cy="629668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 slick notation for “</a:t>
            </a:r>
            <a:r>
              <a:rPr lang="en-US" b="1" dirty="0" smtClean="0">
                <a:solidFill>
                  <a:srgbClr val="FF0000"/>
                </a:solidFill>
              </a:rPr>
              <a:t>change in </a:t>
            </a:r>
            <a:r>
              <a:rPr lang="en-US" b="1" dirty="0" smtClean="0">
                <a:solidFill>
                  <a:srgbClr val="008000"/>
                </a:solidFill>
              </a:rPr>
              <a:t>anything</a:t>
            </a:r>
            <a:r>
              <a:rPr lang="en-US" b="1" dirty="0" smtClean="0">
                <a:solidFill>
                  <a:srgbClr val="0000FF"/>
                </a:solidFill>
              </a:rPr>
              <a:t>”. Mathematicians invented such a notation a few years back, it is written as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s</a:t>
            </a:r>
            <a:r>
              <a:rPr lang="en-US" b="1" dirty="0" smtClean="0">
                <a:solidFill>
                  <a:srgbClr val="0000FF"/>
                </a:solidFill>
              </a:rPr>
              <a:t>o that for the function                          the difference quotient is written as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for the more familiar function                    we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g</a:t>
            </a:r>
            <a:r>
              <a:rPr lang="en-US" b="1" dirty="0" smtClean="0">
                <a:solidFill>
                  <a:srgbClr val="0000FF"/>
                </a:solidFill>
              </a:rPr>
              <a:t>et           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158" y="2475685"/>
            <a:ext cx="1920875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325" y="3402486"/>
            <a:ext cx="768350" cy="1260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033" y="4733943"/>
            <a:ext cx="1511300" cy="469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170" y="5047602"/>
            <a:ext cx="600710" cy="11455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8683" y="1949134"/>
            <a:ext cx="2258949" cy="5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29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3" y="274849"/>
            <a:ext cx="8597085" cy="63519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Let’s look at a picture. If the function shown is just a nice curve the difference quotient is just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0" b="1" dirty="0">
                <a:solidFill>
                  <a:srgbClr val="0000FF"/>
                </a:solidFill>
              </a:rPr>
              <a:t>r</a:t>
            </a:r>
            <a:r>
              <a:rPr lang="en-US" sz="3000" b="1" dirty="0" smtClean="0">
                <a:solidFill>
                  <a:srgbClr val="0000FF"/>
                </a:solidFill>
              </a:rPr>
              <a:t>ise/run = the slope of the </a:t>
            </a:r>
            <a:r>
              <a:rPr lang="en-US" sz="3000" b="1" dirty="0" smtClean="0">
                <a:solidFill>
                  <a:srgbClr val="660066"/>
                </a:solidFill>
              </a:rPr>
              <a:t>secant. In the limit we get</a:t>
            </a:r>
            <a:endParaRPr lang="en-US" sz="3000" b="1" dirty="0">
              <a:solidFill>
                <a:srgbClr val="660066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876" y="1346547"/>
            <a:ext cx="5907369" cy="43690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920" y="1424695"/>
            <a:ext cx="1788160" cy="5168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935" y="3065576"/>
            <a:ext cx="860661" cy="5038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746" y="5157693"/>
            <a:ext cx="369455" cy="5541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408" y="5398709"/>
            <a:ext cx="219364" cy="2193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2900" y="2773535"/>
            <a:ext cx="8382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03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3" y="274849"/>
            <a:ext cx="8569481" cy="624145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slope of the </a:t>
            </a:r>
            <a:r>
              <a:rPr lang="en-US" b="1" dirty="0" smtClean="0">
                <a:solidFill>
                  <a:srgbClr val="FF0000"/>
                </a:solidFill>
              </a:rPr>
              <a:t>tangent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If the function shown expresses a quantity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hat changes as time      changes, the difference quotient is the </a:t>
            </a:r>
            <a:r>
              <a:rPr lang="en-US" b="1" dirty="0" smtClean="0">
                <a:solidFill>
                  <a:srgbClr val="FF0000"/>
                </a:solidFill>
              </a:rPr>
              <a:t>average rate of change </a:t>
            </a:r>
            <a:r>
              <a:rPr lang="en-US" b="1" dirty="0" smtClean="0">
                <a:solidFill>
                  <a:srgbClr val="0000FF"/>
                </a:solidFill>
              </a:rPr>
              <a:t>over the time interval</a:t>
            </a: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spcBef>
                <a:spcPts val="2424"/>
              </a:spcBef>
              <a:buNone/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spcBef>
                <a:spcPts val="2424"/>
              </a:spcBef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In the limit we get the </a:t>
            </a:r>
            <a:r>
              <a:rPr lang="en-US" sz="2800" b="1" dirty="0" smtClean="0">
                <a:solidFill>
                  <a:srgbClr val="FF0000"/>
                </a:solidFill>
              </a:rPr>
              <a:t>instantaneous  rate of change</a:t>
            </a:r>
            <a:r>
              <a:rPr lang="en-US" sz="2800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87" y="2637485"/>
            <a:ext cx="7409056" cy="32989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400" y="2704251"/>
            <a:ext cx="1473200" cy="46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527" y="5466098"/>
            <a:ext cx="288636" cy="5541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7370" y="5664424"/>
            <a:ext cx="150091" cy="2655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911" y="3871953"/>
            <a:ext cx="900545" cy="5541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3688" y="3629577"/>
            <a:ext cx="727364" cy="4271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438" y="951170"/>
            <a:ext cx="800100" cy="4699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1563" y="1480054"/>
            <a:ext cx="199771" cy="35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01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3" y="302460"/>
            <a:ext cx="8597085" cy="6158625"/>
          </a:xfrm>
        </p:spPr>
        <p:txBody>
          <a:bodyPr/>
          <a:lstStyle/>
          <a:p>
            <a:pPr marL="0" indent="0">
              <a:lnSpc>
                <a:spcPct val="110000"/>
              </a:lnSpc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	When the quantity             represents distance traveled in time      we call the instantaneous rate of change the</a:t>
            </a:r>
          </a:p>
          <a:p>
            <a:pPr marL="0" indent="0">
              <a:lnSpc>
                <a:spcPct val="110000"/>
              </a:lnSpc>
              <a:spcBef>
                <a:spcPts val="37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</a:t>
            </a:r>
            <a:r>
              <a:rPr lang="en-US" b="1" dirty="0" smtClean="0">
                <a:solidFill>
                  <a:srgbClr val="FF0000"/>
                </a:solidFill>
              </a:rPr>
              <a:t> instantaneous velocity at time </a:t>
            </a:r>
          </a:p>
          <a:p>
            <a:pPr marL="0" indent="0">
              <a:lnSpc>
                <a:spcPct val="110000"/>
              </a:lnSpc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All of these examples reduce to having to compute the </a:t>
            </a:r>
            <a:r>
              <a:rPr lang="en-US" b="1" dirty="0" smtClean="0">
                <a:solidFill>
                  <a:srgbClr val="FF0000"/>
                </a:solidFill>
              </a:rPr>
              <a:t>limit of a difference quotient when the  “bottom” approaches 0</a:t>
            </a:r>
            <a:r>
              <a:rPr lang="en-US" b="1" dirty="0" smtClean="0">
                <a:solidFill>
                  <a:srgbClr val="0000FF"/>
                </a:solidFill>
              </a:rPr>
              <a:t>. So, first of all, ….</a:t>
            </a:r>
          </a:p>
          <a:p>
            <a:pPr marL="0" indent="0">
              <a:lnSpc>
                <a:spcPct val="110000"/>
              </a:lnSpc>
              <a:spcBef>
                <a:spcPts val="37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e formalize this procedure with the following</a:t>
            </a:r>
          </a:p>
          <a:p>
            <a:pPr marL="0" indent="0">
              <a:lnSpc>
                <a:spcPct val="110000"/>
              </a:lnSpc>
              <a:spcBef>
                <a:spcPts val="3768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805" y="440515"/>
            <a:ext cx="800100" cy="46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355" y="1020859"/>
            <a:ext cx="199771" cy="3534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4565" y="2378680"/>
            <a:ext cx="3175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7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58" y="274849"/>
            <a:ext cx="8679899" cy="6269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Definition</a:t>
            </a:r>
            <a:r>
              <a:rPr lang="en-US" b="1" dirty="0" smtClean="0">
                <a:solidFill>
                  <a:srgbClr val="0000FF"/>
                </a:solidFill>
              </a:rPr>
              <a:t>. Let             be defined near and at the point               . The </a:t>
            </a:r>
            <a:r>
              <a:rPr lang="en-US" b="1" u="sng" dirty="0" smtClean="0">
                <a:solidFill>
                  <a:srgbClr val="FF0000"/>
                </a:solidFill>
              </a:rPr>
              <a:t>derivative</a:t>
            </a:r>
            <a:r>
              <a:rPr lang="en-US" b="1" dirty="0" smtClean="0">
                <a:solidFill>
                  <a:srgbClr val="0000FF"/>
                </a:solidFill>
              </a:rPr>
              <a:t> of       at        is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the limit exists.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FF6600"/>
                </a:solidFill>
              </a:rPr>
              <a:t>Notation. </a:t>
            </a:r>
            <a:r>
              <a:rPr lang="en-US" b="1" dirty="0" smtClean="0">
                <a:solidFill>
                  <a:srgbClr val="0000FF"/>
                </a:solidFill>
              </a:rPr>
              <a:t>When the limit exists we denote its value (that clearly depends on         and      )  by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(also by             and by                   or anything else that indicates you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computed the above limit using          and        . 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281" y="357682"/>
            <a:ext cx="838200" cy="46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513" y="972395"/>
            <a:ext cx="1121791" cy="2919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625" y="834340"/>
            <a:ext cx="338074" cy="507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0369" y="977822"/>
            <a:ext cx="291973" cy="291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130" y="1352628"/>
            <a:ext cx="7571740" cy="1145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758" y="4650264"/>
            <a:ext cx="1167892" cy="5685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0880" y="3923364"/>
            <a:ext cx="338074" cy="507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8987" y="4032376"/>
            <a:ext cx="291973" cy="2919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7051" y="4653110"/>
            <a:ext cx="922020" cy="5448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1154" y="4348013"/>
            <a:ext cx="1103630" cy="13690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3662" y="5981586"/>
            <a:ext cx="338074" cy="50711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18150" y="6064419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13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67" y="274849"/>
            <a:ext cx="8569481" cy="61586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Computing derivatives from scratch is no picnic, we will look for </a:t>
            </a:r>
            <a:r>
              <a:rPr lang="en-US" b="1" dirty="0" smtClean="0">
                <a:solidFill>
                  <a:srgbClr val="008000"/>
                </a:solidFill>
              </a:rPr>
              <a:t>‘laws’ </a:t>
            </a:r>
            <a:r>
              <a:rPr lang="en-US" b="1" dirty="0" smtClean="0">
                <a:solidFill>
                  <a:srgbClr val="0000FF"/>
                </a:solidFill>
              </a:rPr>
              <a:t>(as we did for limits !) to make our life easier. In  the meantime, to keep ourselves honest, let’s do some computations of derivatives (</a:t>
            </a:r>
            <a:r>
              <a:rPr lang="en-US" b="1" dirty="0" smtClean="0">
                <a:solidFill>
                  <a:srgbClr val="FF0000"/>
                </a:solidFill>
              </a:rPr>
              <a:t>tangents</a:t>
            </a:r>
            <a:r>
              <a:rPr lang="en-US" b="1" dirty="0" smtClean="0">
                <a:solidFill>
                  <a:srgbClr val="0000FF"/>
                </a:solidFill>
              </a:rPr>
              <a:t> or </a:t>
            </a:r>
            <a:r>
              <a:rPr lang="en-US" b="1" dirty="0" smtClean="0">
                <a:solidFill>
                  <a:srgbClr val="FF0000"/>
                </a:solidFill>
              </a:rPr>
              <a:t>velocities</a:t>
            </a:r>
            <a:r>
              <a:rPr lang="en-US" b="1" dirty="0" smtClean="0">
                <a:solidFill>
                  <a:srgbClr val="0000FF"/>
                </a:solidFill>
              </a:rPr>
              <a:t>, I’ll change the question, but the answers will still </a:t>
            </a:r>
            <a:r>
              <a:rPr lang="en-US" b="1" dirty="0" smtClean="0">
                <a:solidFill>
                  <a:srgbClr val="FF0000"/>
                </a:solidFill>
              </a:rPr>
              <a:t>be computing the limits of difference quotients </a:t>
            </a:r>
            <a:r>
              <a:rPr lang="en-US" b="1" dirty="0" smtClean="0">
                <a:solidFill>
                  <a:srgbClr val="0000FF"/>
                </a:solidFill>
              </a:rPr>
              <a:t>!)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Problem 1. </a:t>
            </a:r>
            <a:r>
              <a:rPr lang="en-US" b="1" dirty="0" smtClean="0">
                <a:solidFill>
                  <a:srgbClr val="0000FF"/>
                </a:solidFill>
              </a:rPr>
              <a:t>Find the equation of the tangent to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t  the point                  .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930" y="5335419"/>
            <a:ext cx="1383030" cy="628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447" y="4384858"/>
            <a:ext cx="4778676" cy="83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5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67" y="274849"/>
            <a:ext cx="8459063" cy="607579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First of all, what’s the value of                  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Any takers? That’s right, it is …..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. Here is an (approximate) graph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To get the </a:t>
            </a:r>
            <a:r>
              <a:rPr lang="en-US" b="1" dirty="0" smtClean="0">
                <a:solidFill>
                  <a:srgbClr val="FF0000"/>
                </a:solidFill>
              </a:rPr>
              <a:t>slope</a:t>
            </a:r>
            <a:r>
              <a:rPr lang="en-US" b="1" dirty="0" smtClean="0">
                <a:solidFill>
                  <a:srgbClr val="0000FF"/>
                </a:solidFill>
              </a:rPr>
              <a:t> of the tangent we must find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084" y="192016"/>
            <a:ext cx="1270000" cy="622300"/>
          </a:xfrm>
          <a:prstGeom prst="rect">
            <a:avLst/>
          </a:prstGeom>
        </p:spPr>
      </p:pic>
      <p:pic>
        <p:nvPicPr>
          <p:cNvPr id="5" name="Picture 4" descr="Picture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45" y="2191387"/>
            <a:ext cx="6763109" cy="3192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835" y="2108555"/>
            <a:ext cx="3263900" cy="571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9952" y="4698956"/>
            <a:ext cx="429376" cy="4293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0" y="1487772"/>
            <a:ext cx="353441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86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3" y="302460"/>
            <a:ext cx="8707503" cy="624145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limit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hat is</a:t>
            </a:r>
          </a:p>
          <a:p>
            <a:pPr marL="0" indent="0">
              <a:spcBef>
                <a:spcPts val="2568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2568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little 7</a:t>
            </a:r>
            <a:r>
              <a:rPr lang="en-US" b="1" baseline="30000" dirty="0" smtClean="0">
                <a:solidFill>
                  <a:srgbClr val="0000FF"/>
                </a:solidFill>
              </a:rPr>
              <a:t>th</a:t>
            </a:r>
            <a:r>
              <a:rPr lang="en-US" b="1" dirty="0" smtClean="0">
                <a:solidFill>
                  <a:srgbClr val="0000FF"/>
                </a:solidFill>
              </a:rPr>
              <a:t> grade algebra shows that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136" y="921373"/>
            <a:ext cx="4302760" cy="1260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05" y="2925131"/>
            <a:ext cx="8181391" cy="1436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320" y="5189274"/>
            <a:ext cx="7133361" cy="143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0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59" y="247237"/>
            <a:ext cx="8707504" cy="63795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r</a:t>
            </a:r>
            <a:r>
              <a:rPr lang="en-US" b="1" dirty="0" smtClean="0">
                <a:solidFill>
                  <a:srgbClr val="0000FF"/>
                </a:solidFill>
              </a:rPr>
              <a:t>educes to: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the slope of the tangent is 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b="1" dirty="0" smtClean="0">
                <a:solidFill>
                  <a:srgbClr val="0000FF"/>
                </a:solidFill>
              </a:rPr>
              <a:t> and we can find its equation, since we know it goes through                 ,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get                                      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36" y="1019946"/>
            <a:ext cx="7894028" cy="1436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51" y="2814691"/>
            <a:ext cx="8671598" cy="1436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7583" y="4943686"/>
            <a:ext cx="1466850" cy="670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5293" y="5714571"/>
            <a:ext cx="2996565" cy="75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57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1963</TotalTime>
  <Words>368</Words>
  <Application>Microsoft Macintosh PowerPoint</Application>
  <PresentationFormat>On-screen Show (4:3)</PresentationFormat>
  <Paragraphs>106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DERIVATIVES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221</cp:revision>
  <dcterms:created xsi:type="dcterms:W3CDTF">2011-08-21T14:29:24Z</dcterms:created>
  <dcterms:modified xsi:type="dcterms:W3CDTF">2011-09-07T17:04:54Z</dcterms:modified>
</cp:coreProperties>
</file>